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80" r:id="rId3"/>
    <p:sldId id="270" r:id="rId4"/>
    <p:sldId id="272" r:id="rId5"/>
    <p:sldId id="282" r:id="rId6"/>
    <p:sldId id="258" r:id="rId7"/>
    <p:sldId id="274" r:id="rId8"/>
    <p:sldId id="275" r:id="rId9"/>
    <p:sldId id="276" r:id="rId10"/>
    <p:sldId id="284" r:id="rId11"/>
    <p:sldId id="286" r:id="rId12"/>
    <p:sldId id="267" r:id="rId13"/>
    <p:sldId id="287" r:id="rId14"/>
    <p:sldId id="2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99" autoAdjust="0"/>
    <p:restoredTop sz="94660"/>
  </p:normalViewPr>
  <p:slideViewPr>
    <p:cSldViewPr>
      <p:cViewPr varScale="1">
        <p:scale>
          <a:sx n="64" d="100"/>
          <a:sy n="64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5D40E-8345-4FBA-BEA3-0709C8DB8964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6FCD-2985-4B59-9EF7-08E483153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6FCD-2985-4B59-9EF7-08E483153AE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3F92-62D5-46F0-B05F-01FA0B8E98EC}" type="datetimeFigureOut">
              <a:rPr lang="ca-ES" smtClean="0"/>
              <a:pPr/>
              <a:t>25/09/2013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1B64-C7A5-44E0-BF76-7609F3AF480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1.bp.blogspot.com/-iFIvbpDQeY4/UXfYxCoVCdI/AAAAAAAADT8/s6IqLVSmKgc/s1600/Can+Camps.jpg" TargetMode="External"/><Relationship Id="rId7" Type="http://schemas.openxmlformats.org/officeDocument/2006/relationships/hyperlink" Target="http://2.bp.blogspot.com/-zdAJKWmfTZ4/UXfYyILotlI/AAAAAAAADUI/2OELOp-vn8w/s1600/Can+Vinyals+Sant+Quirze+del+Vall%C3%A8s.jpg" TargetMode="External"/><Relationship Id="rId2" Type="http://schemas.openxmlformats.org/officeDocument/2006/relationships/hyperlink" Target="http://lacolladelsdimecres.blogspot.com.es/2013_04_01_archiv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a\Downloads\FuturIncertSerraGalliners-Cart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622"/>
            <a:ext cx="9144000" cy="646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Nous usos a la Serra Galliners</a:t>
            </a:r>
            <a:endParaRPr lang="es-ES" sz="3600" dirty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14282" y="1857364"/>
          <a:ext cx="8732055" cy="3281490"/>
        </p:xfrm>
        <a:graphic>
          <a:graphicData uri="http://schemas.openxmlformats.org/presentationml/2006/ole">
            <p:oleObj spid="_x0000_s38916" name="Hoja de cálculo" r:id="rId3" imgW="4971314" imgH="1868255" progId="Excel.Sheet.12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28596" y="5143512"/>
            <a:ext cx="4951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500" i="1" dirty="0" smtClean="0"/>
              <a:t>En vermell els nous usos introduïts per la Modificació puntual</a:t>
            </a:r>
          </a:p>
          <a:p>
            <a:r>
              <a:rPr lang="ca-ES" sz="1500" i="1" dirty="0" smtClean="0"/>
              <a:t>*habitatges lligats a una explotació agrària</a:t>
            </a:r>
            <a:endParaRPr lang="es-E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ca-ES" dirty="0" smtClean="0"/>
              <a:t>Què es podrà fer a la Serra?</a:t>
            </a:r>
          </a:p>
          <a:p>
            <a:pPr lvl="1"/>
            <a:r>
              <a:rPr lang="ca-ES" dirty="0" smtClean="0"/>
              <a:t>Construcció de nous edificis?</a:t>
            </a:r>
          </a:p>
          <a:p>
            <a:pPr lvl="1"/>
            <a:r>
              <a:rPr lang="ca-ES" dirty="0" smtClean="0"/>
              <a:t>Nous usos només per les masies?</a:t>
            </a:r>
          </a:p>
          <a:p>
            <a:pPr lvl="1"/>
            <a:r>
              <a:rPr lang="ca-ES" dirty="0" smtClean="0"/>
              <a:t>Què implica “turisme rural”?</a:t>
            </a:r>
          </a:p>
          <a:p>
            <a:pPr marL="180000" lvl="1">
              <a:spcBef>
                <a:spcPts val="0"/>
              </a:spcBef>
            </a:pPr>
            <a:endParaRPr lang="ca-ES" sz="800" dirty="0" smtClean="0"/>
          </a:p>
          <a:p>
            <a:r>
              <a:rPr lang="ca-ES" dirty="0" smtClean="0"/>
              <a:t>Com es regularà la implantació de nous usos?</a:t>
            </a:r>
          </a:p>
          <a:p>
            <a:pPr lvl="1"/>
            <a:r>
              <a:rPr lang="ca-ES" dirty="0" smtClean="0"/>
              <a:t>Es podrà exigir redacció pla especial</a:t>
            </a:r>
          </a:p>
          <a:p>
            <a:pPr lvl="1"/>
            <a:endParaRPr lang="ca-ES" sz="800" dirty="0" smtClean="0"/>
          </a:p>
          <a:p>
            <a:r>
              <a:rPr lang="ca-ES" dirty="0" smtClean="0"/>
              <a:t>Per què s’ha aprovat?</a:t>
            </a:r>
          </a:p>
          <a:p>
            <a:pPr lvl="1"/>
            <a:r>
              <a:rPr lang="ca-ES" dirty="0" smtClean="0"/>
              <a:t>Regularització d’activitats existents?</a:t>
            </a:r>
          </a:p>
          <a:p>
            <a:pPr lvl="1"/>
            <a:endParaRPr lang="ca-ES" dirty="0" smtClean="0"/>
          </a:p>
          <a:p>
            <a:pPr lvl="1">
              <a:buNone/>
            </a:pPr>
            <a:endParaRPr lang="ca-ES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Nous usos a la Serra Galliners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150218" y="5989320"/>
          <a:ext cx="5993782" cy="868680"/>
        </p:xfrm>
        <a:graphic>
          <a:graphicData uri="http://schemas.openxmlformats.org/drawingml/2006/table">
            <a:tbl>
              <a:tblPr/>
              <a:tblGrid>
                <a:gridCol w="599378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ES" sz="1500" baseline="0" dirty="0" smtClean="0">
                          <a:latin typeface="+mn-lt"/>
                        </a:rPr>
                        <a:t>Font: </a:t>
                      </a:r>
                      <a:r>
                        <a:rPr lang="es-ES" sz="14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2"/>
                        </a:rPr>
                        <a:t>http://lacolladelsdimecres.blogspot.com.es/2013_04_01_archive.html</a:t>
                      </a:r>
                      <a:endParaRPr lang="es-ES" sz="140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es-ES" sz="14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http://www.favsq.org/historia/masies.html</a:t>
                      </a:r>
                      <a:endParaRPr lang="es-ES" sz="14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http://1.bp.blogspot.com/-iFIvbpDQeY4/UXfYxCoVCdI/AAAAAAAADT8/s6IqLVSmKgc/s320/Can+Ca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256"/>
            <a:ext cx="3048000" cy="1714501"/>
          </a:xfrm>
          <a:prstGeom prst="rect">
            <a:avLst/>
          </a:prstGeom>
          <a:noFill/>
        </p:spPr>
      </p:pic>
      <p:pic>
        <p:nvPicPr>
          <p:cNvPr id="4" name="Picture 2" descr="http://www.favsq.org/historia/Can%20Viver%20de%20la%20Serra.jpg"/>
          <p:cNvPicPr>
            <a:picLocks noChangeAspect="1" noChangeArrowheads="1"/>
          </p:cNvPicPr>
          <p:nvPr/>
        </p:nvPicPr>
        <p:blipFill>
          <a:blip r:embed="rId5"/>
          <a:srcRect t="14286"/>
          <a:stretch>
            <a:fillRect/>
          </a:stretch>
        </p:blipFill>
        <p:spPr bwMode="auto">
          <a:xfrm>
            <a:off x="6143636" y="1928802"/>
            <a:ext cx="2778144" cy="214314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643834" y="1571612"/>
            <a:ext cx="1268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dirty="0" err="1" smtClean="0"/>
              <a:t>Can</a:t>
            </a:r>
            <a:r>
              <a:rPr lang="ca-ES" sz="2200" dirty="0" smtClean="0"/>
              <a:t> Viver</a:t>
            </a:r>
            <a:endParaRPr lang="es-ES" sz="2200" dirty="0"/>
          </a:p>
        </p:txBody>
      </p:sp>
      <p:pic>
        <p:nvPicPr>
          <p:cNvPr id="8" name="Picture 2" descr="http://farm1.staticflickr.com/144/351826060_a092078089.jpg"/>
          <p:cNvPicPr>
            <a:picLocks noChangeAspect="1" noChangeArrowheads="1"/>
          </p:cNvPicPr>
          <p:nvPr/>
        </p:nvPicPr>
        <p:blipFill>
          <a:blip r:embed="rId6" cstate="print"/>
          <a:srcRect t="15579"/>
          <a:stretch>
            <a:fillRect/>
          </a:stretch>
        </p:blipFill>
        <p:spPr bwMode="auto">
          <a:xfrm>
            <a:off x="357158" y="3429000"/>
            <a:ext cx="4762500" cy="270986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694308" y="5929330"/>
            <a:ext cx="1449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dirty="0" err="1" smtClean="0"/>
              <a:t>Can</a:t>
            </a:r>
            <a:r>
              <a:rPr lang="ca-ES" sz="2200" dirty="0" smtClean="0"/>
              <a:t> Camps</a:t>
            </a:r>
            <a:endParaRPr lang="es-ES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58" y="6143644"/>
            <a:ext cx="1420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dirty="0" err="1" smtClean="0"/>
              <a:t>Can</a:t>
            </a:r>
            <a:r>
              <a:rPr lang="ca-ES" sz="2200" dirty="0" smtClean="0"/>
              <a:t> Ferran</a:t>
            </a:r>
            <a:endParaRPr lang="es-ES" sz="2200" dirty="0"/>
          </a:p>
        </p:txBody>
      </p:sp>
      <p:pic>
        <p:nvPicPr>
          <p:cNvPr id="12" name="Picture 6" descr="http://2.bp.blogspot.com/-zdAJKWmfTZ4/UXfYyILotlI/AAAAAAAADUI/2OELOp-vn8w/s640/Can+Vinyals+Sant+Quirze+del+Vall%25C3%25A8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31250"/>
          <a:stretch>
            <a:fillRect/>
          </a:stretch>
        </p:blipFill>
        <p:spPr bwMode="auto">
          <a:xfrm>
            <a:off x="0" y="1000108"/>
            <a:ext cx="6096000" cy="2357454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6143636" y="1000108"/>
            <a:ext cx="161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Verdana"/>
              </a:rPr>
              <a:t>Can </a:t>
            </a:r>
            <a:r>
              <a:rPr lang="es-ES" dirty="0" err="1" smtClean="0">
                <a:latin typeface="Verdana"/>
              </a:rPr>
              <a:t>Vinyals</a:t>
            </a:r>
            <a:r>
              <a:rPr lang="es-ES" dirty="0" smtClean="0">
                <a:latin typeface="Verdana"/>
              </a:rPr>
              <a:t> 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masies de la Serra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ca-ES" dirty="0" smtClean="0"/>
          </a:p>
          <a:p>
            <a:r>
              <a:rPr lang="ca-ES" dirty="0" smtClean="0"/>
              <a:t>Com es podria haver fet?</a:t>
            </a:r>
          </a:p>
          <a:p>
            <a:pPr lvl="1"/>
            <a:r>
              <a:rPr lang="ca-ES" dirty="0" smtClean="0"/>
              <a:t>Plans </a:t>
            </a:r>
            <a:r>
              <a:rPr lang="ca-ES" dirty="0" smtClean="0"/>
              <a:t>especials de les unitats de paisatge</a:t>
            </a:r>
          </a:p>
          <a:p>
            <a:pPr lvl="1"/>
            <a:r>
              <a:rPr lang="ca-ES" dirty="0" smtClean="0"/>
              <a:t>Catàleg </a:t>
            </a:r>
            <a:r>
              <a:rPr lang="ca-ES" dirty="0" smtClean="0"/>
              <a:t>de Masies</a:t>
            </a:r>
          </a:p>
          <a:p>
            <a:pPr lvl="1"/>
            <a:r>
              <a:rPr lang="ca-ES" dirty="0" smtClean="0"/>
              <a:t>Avaluació del valor patrimonial de les masies</a:t>
            </a:r>
          </a:p>
          <a:p>
            <a:pPr lvl="1"/>
            <a:r>
              <a:rPr lang="ca-ES" dirty="0" smtClean="0"/>
              <a:t>Definició de les raons per rehabilitar, reconstruir edificacions</a:t>
            </a:r>
          </a:p>
          <a:p>
            <a:pPr lvl="1"/>
            <a:r>
              <a:rPr lang="ca-ES" dirty="0" smtClean="0"/>
              <a:t>Determinació dels usos segons característiques</a:t>
            </a:r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Nous usos a la Serra Galliners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ntse\Desktop\DSC_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7"/>
            <a:ext cx="9144000" cy="607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lena\Desktop\2-c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67657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282" y="285728"/>
            <a:ext cx="2571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smtClean="0"/>
              <a:t>El Pla General d’Ordenació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214282" y="1428736"/>
            <a:ext cx="2571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500" dirty="0" smtClean="0"/>
              <a:t>Classificació </a:t>
            </a:r>
          </a:p>
          <a:p>
            <a:r>
              <a:rPr lang="ca-ES" sz="2500" dirty="0" smtClean="0"/>
              <a:t>del sòl</a:t>
            </a:r>
            <a:endParaRPr lang="es-E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162992" y="0"/>
            <a:ext cx="8729488" cy="6858000"/>
            <a:chOff x="162992" y="0"/>
            <a:chExt cx="8729488" cy="6858000"/>
          </a:xfrm>
        </p:grpSpPr>
        <p:pic>
          <p:nvPicPr>
            <p:cNvPr id="3" name="Picture 2" descr="C:\Users\montse\Desktop\MPGOU SQV colorfinal sense canponsich.jpg"/>
            <p:cNvPicPr>
              <a:picLocks noChangeAspect="1" noChangeArrowheads="1"/>
            </p:cNvPicPr>
            <p:nvPr/>
          </p:nvPicPr>
          <p:blipFill>
            <a:blip r:embed="rId2" cstate="print"/>
            <a:srcRect t="4981" b="5053"/>
            <a:stretch>
              <a:fillRect/>
            </a:stretch>
          </p:blipFill>
          <p:spPr bwMode="auto">
            <a:xfrm rot="5400000">
              <a:off x="1098736" y="-935744"/>
              <a:ext cx="6858000" cy="8729488"/>
            </a:xfrm>
            <a:prstGeom prst="rect">
              <a:avLst/>
            </a:prstGeom>
            <a:noFill/>
          </p:spPr>
        </p:pic>
        <p:sp>
          <p:nvSpPr>
            <p:cNvPr id="4" name="3 Forma libre"/>
            <p:cNvSpPr/>
            <p:nvPr/>
          </p:nvSpPr>
          <p:spPr>
            <a:xfrm>
              <a:off x="7586812" y="4110162"/>
              <a:ext cx="294097" cy="728045"/>
            </a:xfrm>
            <a:custGeom>
              <a:avLst/>
              <a:gdLst>
                <a:gd name="connsiteX0" fmla="*/ 0 w 1981201"/>
                <a:gd name="connsiteY0" fmla="*/ 775854 h 4904509"/>
                <a:gd name="connsiteX1" fmla="*/ 193964 w 1981201"/>
                <a:gd name="connsiteY1" fmla="*/ 1454727 h 4904509"/>
                <a:gd name="connsiteX2" fmla="*/ 193964 w 1981201"/>
                <a:gd name="connsiteY2" fmla="*/ 1454727 h 4904509"/>
                <a:gd name="connsiteX3" fmla="*/ 872837 w 1981201"/>
                <a:gd name="connsiteY3" fmla="*/ 1330036 h 4904509"/>
                <a:gd name="connsiteX4" fmla="*/ 872837 w 1981201"/>
                <a:gd name="connsiteY4" fmla="*/ 1330036 h 4904509"/>
                <a:gd name="connsiteX5" fmla="*/ 914400 w 1981201"/>
                <a:gd name="connsiteY5" fmla="*/ 1524000 h 4904509"/>
                <a:gd name="connsiteX6" fmla="*/ 914400 w 1981201"/>
                <a:gd name="connsiteY6" fmla="*/ 1524000 h 4904509"/>
                <a:gd name="connsiteX7" fmla="*/ 1108364 w 1981201"/>
                <a:gd name="connsiteY7" fmla="*/ 1551709 h 4904509"/>
                <a:gd name="connsiteX8" fmla="*/ 1108364 w 1981201"/>
                <a:gd name="connsiteY8" fmla="*/ 1551709 h 4904509"/>
                <a:gd name="connsiteX9" fmla="*/ 789709 w 1981201"/>
                <a:gd name="connsiteY9" fmla="*/ 2119745 h 4904509"/>
                <a:gd name="connsiteX10" fmla="*/ 789709 w 1981201"/>
                <a:gd name="connsiteY10" fmla="*/ 2119745 h 4904509"/>
                <a:gd name="connsiteX11" fmla="*/ 290946 w 1981201"/>
                <a:gd name="connsiteY11" fmla="*/ 2189018 h 4904509"/>
                <a:gd name="connsiteX12" fmla="*/ 290946 w 1981201"/>
                <a:gd name="connsiteY12" fmla="*/ 2189018 h 4904509"/>
                <a:gd name="connsiteX13" fmla="*/ 387927 w 1981201"/>
                <a:gd name="connsiteY13" fmla="*/ 3616036 h 4904509"/>
                <a:gd name="connsiteX14" fmla="*/ 387927 w 1981201"/>
                <a:gd name="connsiteY14" fmla="*/ 4890654 h 4904509"/>
                <a:gd name="connsiteX15" fmla="*/ 387927 w 1981201"/>
                <a:gd name="connsiteY15" fmla="*/ 4890654 h 4904509"/>
                <a:gd name="connsiteX16" fmla="*/ 983673 w 1981201"/>
                <a:gd name="connsiteY16" fmla="*/ 4904509 h 4904509"/>
                <a:gd name="connsiteX17" fmla="*/ 983673 w 1981201"/>
                <a:gd name="connsiteY17" fmla="*/ 4904509 h 4904509"/>
                <a:gd name="connsiteX18" fmla="*/ 1039091 w 1981201"/>
                <a:gd name="connsiteY18" fmla="*/ 3796145 h 4904509"/>
                <a:gd name="connsiteX19" fmla="*/ 1039091 w 1981201"/>
                <a:gd name="connsiteY19" fmla="*/ 3796145 h 4904509"/>
                <a:gd name="connsiteX20" fmla="*/ 1260764 w 1981201"/>
                <a:gd name="connsiteY20" fmla="*/ 3657600 h 4904509"/>
                <a:gd name="connsiteX21" fmla="*/ 1260764 w 1981201"/>
                <a:gd name="connsiteY21" fmla="*/ 3657600 h 4904509"/>
                <a:gd name="connsiteX22" fmla="*/ 1302327 w 1981201"/>
                <a:gd name="connsiteY22" fmla="*/ 2854036 h 4904509"/>
                <a:gd name="connsiteX23" fmla="*/ 1302327 w 1981201"/>
                <a:gd name="connsiteY23" fmla="*/ 2854036 h 4904509"/>
                <a:gd name="connsiteX24" fmla="*/ 1108364 w 1981201"/>
                <a:gd name="connsiteY24" fmla="*/ 2840182 h 4904509"/>
                <a:gd name="connsiteX25" fmla="*/ 1191491 w 1981201"/>
                <a:gd name="connsiteY25" fmla="*/ 2452254 h 4904509"/>
                <a:gd name="connsiteX26" fmla="*/ 1330037 w 1981201"/>
                <a:gd name="connsiteY26" fmla="*/ 2355272 h 4904509"/>
                <a:gd name="connsiteX27" fmla="*/ 1316182 w 1981201"/>
                <a:gd name="connsiteY27" fmla="*/ 2050472 h 4904509"/>
                <a:gd name="connsiteX28" fmla="*/ 1316182 w 1981201"/>
                <a:gd name="connsiteY28" fmla="*/ 2050472 h 4904509"/>
                <a:gd name="connsiteX29" fmla="*/ 942109 w 1981201"/>
                <a:gd name="connsiteY29" fmla="*/ 2092036 h 4904509"/>
                <a:gd name="connsiteX30" fmla="*/ 942109 w 1981201"/>
                <a:gd name="connsiteY30" fmla="*/ 2092036 h 4904509"/>
                <a:gd name="connsiteX31" fmla="*/ 1454727 w 1981201"/>
                <a:gd name="connsiteY31" fmla="*/ 1288472 h 4904509"/>
                <a:gd name="connsiteX32" fmla="*/ 1690255 w 1981201"/>
                <a:gd name="connsiteY32" fmla="*/ 762000 h 4904509"/>
                <a:gd name="connsiteX33" fmla="*/ 1884218 w 1981201"/>
                <a:gd name="connsiteY33" fmla="*/ 304800 h 4904509"/>
                <a:gd name="connsiteX34" fmla="*/ 1967346 w 1981201"/>
                <a:gd name="connsiteY34" fmla="*/ 166254 h 4904509"/>
                <a:gd name="connsiteX35" fmla="*/ 1967346 w 1981201"/>
                <a:gd name="connsiteY35" fmla="*/ 0 h 4904509"/>
                <a:gd name="connsiteX36" fmla="*/ 1967346 w 1981201"/>
                <a:gd name="connsiteY36" fmla="*/ 0 h 4904509"/>
                <a:gd name="connsiteX37" fmla="*/ 0 w 1981201"/>
                <a:gd name="connsiteY37" fmla="*/ 775854 h 490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1201" h="4904509">
                  <a:moveTo>
                    <a:pt x="0" y="775854"/>
                  </a:moveTo>
                  <a:lnTo>
                    <a:pt x="193964" y="1454727"/>
                  </a:lnTo>
                  <a:lnTo>
                    <a:pt x="193964" y="1454727"/>
                  </a:lnTo>
                  <a:lnTo>
                    <a:pt x="872837" y="1330036"/>
                  </a:lnTo>
                  <a:lnTo>
                    <a:pt x="872837" y="1330036"/>
                  </a:lnTo>
                  <a:lnTo>
                    <a:pt x="914400" y="1524000"/>
                  </a:lnTo>
                  <a:lnTo>
                    <a:pt x="914400" y="1524000"/>
                  </a:lnTo>
                  <a:lnTo>
                    <a:pt x="1108364" y="1551709"/>
                  </a:lnTo>
                  <a:lnTo>
                    <a:pt x="1108364" y="1551709"/>
                  </a:lnTo>
                  <a:lnTo>
                    <a:pt x="789709" y="2119745"/>
                  </a:lnTo>
                  <a:lnTo>
                    <a:pt x="789709" y="2119745"/>
                  </a:lnTo>
                  <a:lnTo>
                    <a:pt x="290946" y="2189018"/>
                  </a:lnTo>
                  <a:lnTo>
                    <a:pt x="290946" y="2189018"/>
                  </a:lnTo>
                  <a:cubicBezTo>
                    <a:pt x="307110" y="2426854"/>
                    <a:pt x="371764" y="3165763"/>
                    <a:pt x="387927" y="3616036"/>
                  </a:cubicBezTo>
                  <a:cubicBezTo>
                    <a:pt x="404090" y="4066309"/>
                    <a:pt x="387927" y="4890654"/>
                    <a:pt x="387927" y="4890654"/>
                  </a:cubicBezTo>
                  <a:lnTo>
                    <a:pt x="387927" y="4890654"/>
                  </a:lnTo>
                  <a:lnTo>
                    <a:pt x="983673" y="4904509"/>
                  </a:lnTo>
                  <a:lnTo>
                    <a:pt x="983673" y="4904509"/>
                  </a:lnTo>
                  <a:lnTo>
                    <a:pt x="1039091" y="3796145"/>
                  </a:lnTo>
                  <a:lnTo>
                    <a:pt x="1039091" y="3796145"/>
                  </a:lnTo>
                  <a:lnTo>
                    <a:pt x="1260764" y="3657600"/>
                  </a:lnTo>
                  <a:lnTo>
                    <a:pt x="1260764" y="3657600"/>
                  </a:lnTo>
                  <a:lnTo>
                    <a:pt x="1302327" y="2854036"/>
                  </a:lnTo>
                  <a:lnTo>
                    <a:pt x="1302327" y="2854036"/>
                  </a:lnTo>
                  <a:cubicBezTo>
                    <a:pt x="1270000" y="2851727"/>
                    <a:pt x="1126837" y="2907146"/>
                    <a:pt x="1108364" y="2840182"/>
                  </a:cubicBezTo>
                  <a:cubicBezTo>
                    <a:pt x="1089891" y="2773218"/>
                    <a:pt x="1154546" y="2533072"/>
                    <a:pt x="1191491" y="2452254"/>
                  </a:cubicBezTo>
                  <a:cubicBezTo>
                    <a:pt x="1228436" y="2371436"/>
                    <a:pt x="1309255" y="2422236"/>
                    <a:pt x="1330037" y="2355272"/>
                  </a:cubicBezTo>
                  <a:cubicBezTo>
                    <a:pt x="1350819" y="2288308"/>
                    <a:pt x="1316182" y="2050472"/>
                    <a:pt x="1316182" y="2050472"/>
                  </a:cubicBezTo>
                  <a:lnTo>
                    <a:pt x="1316182" y="2050472"/>
                  </a:lnTo>
                  <a:lnTo>
                    <a:pt x="942109" y="2092036"/>
                  </a:lnTo>
                  <a:lnTo>
                    <a:pt x="942109" y="2092036"/>
                  </a:lnTo>
                  <a:cubicBezTo>
                    <a:pt x="1027545" y="1958109"/>
                    <a:pt x="1330036" y="1510145"/>
                    <a:pt x="1454727" y="1288472"/>
                  </a:cubicBezTo>
                  <a:cubicBezTo>
                    <a:pt x="1579418" y="1066799"/>
                    <a:pt x="1618673" y="925945"/>
                    <a:pt x="1690255" y="762000"/>
                  </a:cubicBezTo>
                  <a:cubicBezTo>
                    <a:pt x="1761837" y="598055"/>
                    <a:pt x="1838036" y="404091"/>
                    <a:pt x="1884218" y="304800"/>
                  </a:cubicBezTo>
                  <a:cubicBezTo>
                    <a:pt x="1930400" y="205509"/>
                    <a:pt x="1953491" y="217054"/>
                    <a:pt x="1967346" y="166254"/>
                  </a:cubicBezTo>
                  <a:cubicBezTo>
                    <a:pt x="1981201" y="115454"/>
                    <a:pt x="1967346" y="0"/>
                    <a:pt x="1967346" y="0"/>
                  </a:cubicBezTo>
                  <a:lnTo>
                    <a:pt x="1967346" y="0"/>
                  </a:lnTo>
                  <a:lnTo>
                    <a:pt x="0" y="775854"/>
                  </a:lnTo>
                  <a:close/>
                </a:path>
              </a:pathLst>
            </a:custGeom>
            <a:solidFill>
              <a:srgbClr val="7030A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67544" y="2527012"/>
              <a:ext cx="165618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        SOTAVIA</a:t>
              </a:r>
              <a:endParaRPr lang="ca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71500" y="2564903"/>
              <a:ext cx="256084" cy="1878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7164288" y="2132856"/>
              <a:ext cx="452185" cy="627727"/>
            </a:xfrm>
            <a:custGeom>
              <a:avLst/>
              <a:gdLst>
                <a:gd name="connsiteX0" fmla="*/ 90054 w 3955472"/>
                <a:gd name="connsiteY0" fmla="*/ 5029200 h 5491018"/>
                <a:gd name="connsiteX1" fmla="*/ 671945 w 3955472"/>
                <a:gd name="connsiteY1" fmla="*/ 3477491 h 5491018"/>
                <a:gd name="connsiteX2" fmla="*/ 1420091 w 3955472"/>
                <a:gd name="connsiteY2" fmla="*/ 2064327 h 5491018"/>
                <a:gd name="connsiteX3" fmla="*/ 1780309 w 3955472"/>
                <a:gd name="connsiteY3" fmla="*/ 1648691 h 5491018"/>
                <a:gd name="connsiteX4" fmla="*/ 2237509 w 3955472"/>
                <a:gd name="connsiteY4" fmla="*/ 1357745 h 5491018"/>
                <a:gd name="connsiteX5" fmla="*/ 2708564 w 3955472"/>
                <a:gd name="connsiteY5" fmla="*/ 1136073 h 5491018"/>
                <a:gd name="connsiteX6" fmla="*/ 2902527 w 3955472"/>
                <a:gd name="connsiteY6" fmla="*/ 803564 h 5491018"/>
                <a:gd name="connsiteX7" fmla="*/ 2916382 w 3955472"/>
                <a:gd name="connsiteY7" fmla="*/ 568036 h 5491018"/>
                <a:gd name="connsiteX8" fmla="*/ 2916382 w 3955472"/>
                <a:gd name="connsiteY8" fmla="*/ 568036 h 5491018"/>
                <a:gd name="connsiteX9" fmla="*/ 3221182 w 3955472"/>
                <a:gd name="connsiteY9" fmla="*/ 0 h 5491018"/>
                <a:gd name="connsiteX10" fmla="*/ 3221182 w 3955472"/>
                <a:gd name="connsiteY10" fmla="*/ 0 h 5491018"/>
                <a:gd name="connsiteX11" fmla="*/ 3844636 w 3955472"/>
                <a:gd name="connsiteY11" fmla="*/ 1219200 h 5491018"/>
                <a:gd name="connsiteX12" fmla="*/ 3886200 w 3955472"/>
                <a:gd name="connsiteY12" fmla="*/ 1717964 h 5491018"/>
                <a:gd name="connsiteX13" fmla="*/ 3747654 w 3955472"/>
                <a:gd name="connsiteY13" fmla="*/ 2050473 h 5491018"/>
                <a:gd name="connsiteX14" fmla="*/ 3609109 w 3955472"/>
                <a:gd name="connsiteY14" fmla="*/ 2521527 h 5491018"/>
                <a:gd name="connsiteX15" fmla="*/ 3401291 w 3955472"/>
                <a:gd name="connsiteY15" fmla="*/ 3574473 h 5491018"/>
                <a:gd name="connsiteX16" fmla="*/ 3290454 w 3955472"/>
                <a:gd name="connsiteY16" fmla="*/ 4461164 h 5491018"/>
                <a:gd name="connsiteX17" fmla="*/ 3193473 w 3955472"/>
                <a:gd name="connsiteY17" fmla="*/ 4862945 h 5491018"/>
                <a:gd name="connsiteX18" fmla="*/ 2999509 w 3955472"/>
                <a:gd name="connsiteY18" fmla="*/ 5153891 h 5491018"/>
                <a:gd name="connsiteX19" fmla="*/ 2653145 w 3955472"/>
                <a:gd name="connsiteY19" fmla="*/ 5375564 h 5491018"/>
                <a:gd name="connsiteX20" fmla="*/ 2195945 w 3955472"/>
                <a:gd name="connsiteY20" fmla="*/ 5417127 h 5491018"/>
                <a:gd name="connsiteX21" fmla="*/ 893618 w 3955472"/>
                <a:gd name="connsiteY21" fmla="*/ 5458691 h 5491018"/>
                <a:gd name="connsiteX22" fmla="*/ 381000 w 3955472"/>
                <a:gd name="connsiteY22" fmla="*/ 5458691 h 5491018"/>
                <a:gd name="connsiteX23" fmla="*/ 131618 w 3955472"/>
                <a:gd name="connsiteY23" fmla="*/ 5264727 h 5491018"/>
                <a:gd name="connsiteX24" fmla="*/ 90054 w 3955472"/>
                <a:gd name="connsiteY24" fmla="*/ 5029200 h 549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55472" h="5491018">
                  <a:moveTo>
                    <a:pt x="90054" y="5029200"/>
                  </a:moveTo>
                  <a:cubicBezTo>
                    <a:pt x="180109" y="4731327"/>
                    <a:pt x="450272" y="3971637"/>
                    <a:pt x="671945" y="3477491"/>
                  </a:cubicBezTo>
                  <a:cubicBezTo>
                    <a:pt x="893618" y="2983346"/>
                    <a:pt x="1235364" y="2369127"/>
                    <a:pt x="1420091" y="2064327"/>
                  </a:cubicBezTo>
                  <a:cubicBezTo>
                    <a:pt x="1604818" y="1759527"/>
                    <a:pt x="1644073" y="1766455"/>
                    <a:pt x="1780309" y="1648691"/>
                  </a:cubicBezTo>
                  <a:cubicBezTo>
                    <a:pt x="1916545" y="1530927"/>
                    <a:pt x="2082800" y="1443181"/>
                    <a:pt x="2237509" y="1357745"/>
                  </a:cubicBezTo>
                  <a:cubicBezTo>
                    <a:pt x="2392218" y="1272309"/>
                    <a:pt x="2597728" y="1228437"/>
                    <a:pt x="2708564" y="1136073"/>
                  </a:cubicBezTo>
                  <a:cubicBezTo>
                    <a:pt x="2819400" y="1043710"/>
                    <a:pt x="2867891" y="898237"/>
                    <a:pt x="2902527" y="803564"/>
                  </a:cubicBezTo>
                  <a:cubicBezTo>
                    <a:pt x="2937163" y="708891"/>
                    <a:pt x="2916382" y="568036"/>
                    <a:pt x="2916382" y="568036"/>
                  </a:cubicBezTo>
                  <a:lnTo>
                    <a:pt x="2916382" y="568036"/>
                  </a:lnTo>
                  <a:lnTo>
                    <a:pt x="3221182" y="0"/>
                  </a:lnTo>
                  <a:lnTo>
                    <a:pt x="3221182" y="0"/>
                  </a:lnTo>
                  <a:cubicBezTo>
                    <a:pt x="3325091" y="203200"/>
                    <a:pt x="3733800" y="932873"/>
                    <a:pt x="3844636" y="1219200"/>
                  </a:cubicBezTo>
                  <a:cubicBezTo>
                    <a:pt x="3955472" y="1505527"/>
                    <a:pt x="3902364" y="1579419"/>
                    <a:pt x="3886200" y="1717964"/>
                  </a:cubicBezTo>
                  <a:cubicBezTo>
                    <a:pt x="3870036" y="1856509"/>
                    <a:pt x="3793836" y="1916546"/>
                    <a:pt x="3747654" y="2050473"/>
                  </a:cubicBezTo>
                  <a:cubicBezTo>
                    <a:pt x="3701472" y="2184400"/>
                    <a:pt x="3666836" y="2267527"/>
                    <a:pt x="3609109" y="2521527"/>
                  </a:cubicBezTo>
                  <a:cubicBezTo>
                    <a:pt x="3551382" y="2775527"/>
                    <a:pt x="3454400" y="3251200"/>
                    <a:pt x="3401291" y="3574473"/>
                  </a:cubicBezTo>
                  <a:cubicBezTo>
                    <a:pt x="3348182" y="3897746"/>
                    <a:pt x="3325090" y="4246419"/>
                    <a:pt x="3290454" y="4461164"/>
                  </a:cubicBezTo>
                  <a:cubicBezTo>
                    <a:pt x="3255818" y="4675909"/>
                    <a:pt x="3241964" y="4747490"/>
                    <a:pt x="3193473" y="4862945"/>
                  </a:cubicBezTo>
                  <a:cubicBezTo>
                    <a:pt x="3144982" y="4978400"/>
                    <a:pt x="3089564" y="5068455"/>
                    <a:pt x="2999509" y="5153891"/>
                  </a:cubicBezTo>
                  <a:cubicBezTo>
                    <a:pt x="2909454" y="5239327"/>
                    <a:pt x="2787072" y="5331691"/>
                    <a:pt x="2653145" y="5375564"/>
                  </a:cubicBezTo>
                  <a:cubicBezTo>
                    <a:pt x="2519218" y="5419437"/>
                    <a:pt x="2489199" y="5403273"/>
                    <a:pt x="2195945" y="5417127"/>
                  </a:cubicBezTo>
                  <a:cubicBezTo>
                    <a:pt x="1902691" y="5430981"/>
                    <a:pt x="1196109" y="5451764"/>
                    <a:pt x="893618" y="5458691"/>
                  </a:cubicBezTo>
                  <a:cubicBezTo>
                    <a:pt x="591127" y="5465618"/>
                    <a:pt x="508000" y="5491018"/>
                    <a:pt x="381000" y="5458691"/>
                  </a:cubicBezTo>
                  <a:cubicBezTo>
                    <a:pt x="254000" y="5426364"/>
                    <a:pt x="175491" y="5343236"/>
                    <a:pt x="131618" y="5264727"/>
                  </a:cubicBezTo>
                  <a:cubicBezTo>
                    <a:pt x="87745" y="5186218"/>
                    <a:pt x="0" y="5327073"/>
                    <a:pt x="90054" y="5029200"/>
                  </a:cubicBezTo>
                  <a:close/>
                </a:path>
              </a:pathLst>
            </a:custGeom>
            <a:solidFill>
              <a:srgbClr val="FFFF0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7544" y="2780928"/>
              <a:ext cx="165618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ca-E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BENZINERA</a:t>
              </a:r>
              <a:endParaRPr lang="ca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71500" y="2818819"/>
              <a:ext cx="256084" cy="1878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1" name="9 Título"/>
          <p:cNvSpPr txBox="1">
            <a:spLocks/>
          </p:cNvSpPr>
          <p:nvPr/>
        </p:nvSpPr>
        <p:spPr>
          <a:xfrm>
            <a:off x="285720" y="5786454"/>
            <a:ext cx="8501122" cy="7254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Modificacions puntuals del Pla General d’urbanisme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162992" y="0"/>
            <a:ext cx="8729488" cy="6858000"/>
            <a:chOff x="162992" y="0"/>
            <a:chExt cx="8729488" cy="6858000"/>
          </a:xfrm>
        </p:grpSpPr>
        <p:pic>
          <p:nvPicPr>
            <p:cNvPr id="9218" name="Picture 2" descr="C:\Users\montse\Desktop\MPGOU SQV colorfinal sense canponsich.jpg"/>
            <p:cNvPicPr>
              <a:picLocks noChangeAspect="1" noChangeArrowheads="1"/>
            </p:cNvPicPr>
            <p:nvPr/>
          </p:nvPicPr>
          <p:blipFill>
            <a:blip r:embed="rId2" cstate="print">
              <a:lum bright="26000" contrast="-23000"/>
            </a:blip>
            <a:srcRect t="4981" b="5053"/>
            <a:stretch>
              <a:fillRect/>
            </a:stretch>
          </p:blipFill>
          <p:spPr bwMode="auto">
            <a:xfrm rot="5400000">
              <a:off x="1098736" y="-935744"/>
              <a:ext cx="6858000" cy="8729488"/>
            </a:xfrm>
            <a:prstGeom prst="rect">
              <a:avLst/>
            </a:prstGeom>
            <a:noFill/>
          </p:spPr>
        </p:pic>
        <p:sp>
          <p:nvSpPr>
            <p:cNvPr id="4" name="3 Forma libre"/>
            <p:cNvSpPr/>
            <p:nvPr/>
          </p:nvSpPr>
          <p:spPr>
            <a:xfrm>
              <a:off x="7586812" y="4110162"/>
              <a:ext cx="294097" cy="728045"/>
            </a:xfrm>
            <a:custGeom>
              <a:avLst/>
              <a:gdLst>
                <a:gd name="connsiteX0" fmla="*/ 0 w 1981201"/>
                <a:gd name="connsiteY0" fmla="*/ 775854 h 4904509"/>
                <a:gd name="connsiteX1" fmla="*/ 193964 w 1981201"/>
                <a:gd name="connsiteY1" fmla="*/ 1454727 h 4904509"/>
                <a:gd name="connsiteX2" fmla="*/ 193964 w 1981201"/>
                <a:gd name="connsiteY2" fmla="*/ 1454727 h 4904509"/>
                <a:gd name="connsiteX3" fmla="*/ 872837 w 1981201"/>
                <a:gd name="connsiteY3" fmla="*/ 1330036 h 4904509"/>
                <a:gd name="connsiteX4" fmla="*/ 872837 w 1981201"/>
                <a:gd name="connsiteY4" fmla="*/ 1330036 h 4904509"/>
                <a:gd name="connsiteX5" fmla="*/ 914400 w 1981201"/>
                <a:gd name="connsiteY5" fmla="*/ 1524000 h 4904509"/>
                <a:gd name="connsiteX6" fmla="*/ 914400 w 1981201"/>
                <a:gd name="connsiteY6" fmla="*/ 1524000 h 4904509"/>
                <a:gd name="connsiteX7" fmla="*/ 1108364 w 1981201"/>
                <a:gd name="connsiteY7" fmla="*/ 1551709 h 4904509"/>
                <a:gd name="connsiteX8" fmla="*/ 1108364 w 1981201"/>
                <a:gd name="connsiteY8" fmla="*/ 1551709 h 4904509"/>
                <a:gd name="connsiteX9" fmla="*/ 789709 w 1981201"/>
                <a:gd name="connsiteY9" fmla="*/ 2119745 h 4904509"/>
                <a:gd name="connsiteX10" fmla="*/ 789709 w 1981201"/>
                <a:gd name="connsiteY10" fmla="*/ 2119745 h 4904509"/>
                <a:gd name="connsiteX11" fmla="*/ 290946 w 1981201"/>
                <a:gd name="connsiteY11" fmla="*/ 2189018 h 4904509"/>
                <a:gd name="connsiteX12" fmla="*/ 290946 w 1981201"/>
                <a:gd name="connsiteY12" fmla="*/ 2189018 h 4904509"/>
                <a:gd name="connsiteX13" fmla="*/ 387927 w 1981201"/>
                <a:gd name="connsiteY13" fmla="*/ 3616036 h 4904509"/>
                <a:gd name="connsiteX14" fmla="*/ 387927 w 1981201"/>
                <a:gd name="connsiteY14" fmla="*/ 4890654 h 4904509"/>
                <a:gd name="connsiteX15" fmla="*/ 387927 w 1981201"/>
                <a:gd name="connsiteY15" fmla="*/ 4890654 h 4904509"/>
                <a:gd name="connsiteX16" fmla="*/ 983673 w 1981201"/>
                <a:gd name="connsiteY16" fmla="*/ 4904509 h 4904509"/>
                <a:gd name="connsiteX17" fmla="*/ 983673 w 1981201"/>
                <a:gd name="connsiteY17" fmla="*/ 4904509 h 4904509"/>
                <a:gd name="connsiteX18" fmla="*/ 1039091 w 1981201"/>
                <a:gd name="connsiteY18" fmla="*/ 3796145 h 4904509"/>
                <a:gd name="connsiteX19" fmla="*/ 1039091 w 1981201"/>
                <a:gd name="connsiteY19" fmla="*/ 3796145 h 4904509"/>
                <a:gd name="connsiteX20" fmla="*/ 1260764 w 1981201"/>
                <a:gd name="connsiteY20" fmla="*/ 3657600 h 4904509"/>
                <a:gd name="connsiteX21" fmla="*/ 1260764 w 1981201"/>
                <a:gd name="connsiteY21" fmla="*/ 3657600 h 4904509"/>
                <a:gd name="connsiteX22" fmla="*/ 1302327 w 1981201"/>
                <a:gd name="connsiteY22" fmla="*/ 2854036 h 4904509"/>
                <a:gd name="connsiteX23" fmla="*/ 1302327 w 1981201"/>
                <a:gd name="connsiteY23" fmla="*/ 2854036 h 4904509"/>
                <a:gd name="connsiteX24" fmla="*/ 1108364 w 1981201"/>
                <a:gd name="connsiteY24" fmla="*/ 2840182 h 4904509"/>
                <a:gd name="connsiteX25" fmla="*/ 1191491 w 1981201"/>
                <a:gd name="connsiteY25" fmla="*/ 2452254 h 4904509"/>
                <a:gd name="connsiteX26" fmla="*/ 1330037 w 1981201"/>
                <a:gd name="connsiteY26" fmla="*/ 2355272 h 4904509"/>
                <a:gd name="connsiteX27" fmla="*/ 1316182 w 1981201"/>
                <a:gd name="connsiteY27" fmla="*/ 2050472 h 4904509"/>
                <a:gd name="connsiteX28" fmla="*/ 1316182 w 1981201"/>
                <a:gd name="connsiteY28" fmla="*/ 2050472 h 4904509"/>
                <a:gd name="connsiteX29" fmla="*/ 942109 w 1981201"/>
                <a:gd name="connsiteY29" fmla="*/ 2092036 h 4904509"/>
                <a:gd name="connsiteX30" fmla="*/ 942109 w 1981201"/>
                <a:gd name="connsiteY30" fmla="*/ 2092036 h 4904509"/>
                <a:gd name="connsiteX31" fmla="*/ 1454727 w 1981201"/>
                <a:gd name="connsiteY31" fmla="*/ 1288472 h 4904509"/>
                <a:gd name="connsiteX32" fmla="*/ 1690255 w 1981201"/>
                <a:gd name="connsiteY32" fmla="*/ 762000 h 4904509"/>
                <a:gd name="connsiteX33" fmla="*/ 1884218 w 1981201"/>
                <a:gd name="connsiteY33" fmla="*/ 304800 h 4904509"/>
                <a:gd name="connsiteX34" fmla="*/ 1967346 w 1981201"/>
                <a:gd name="connsiteY34" fmla="*/ 166254 h 4904509"/>
                <a:gd name="connsiteX35" fmla="*/ 1967346 w 1981201"/>
                <a:gd name="connsiteY35" fmla="*/ 0 h 4904509"/>
                <a:gd name="connsiteX36" fmla="*/ 1967346 w 1981201"/>
                <a:gd name="connsiteY36" fmla="*/ 0 h 4904509"/>
                <a:gd name="connsiteX37" fmla="*/ 0 w 1981201"/>
                <a:gd name="connsiteY37" fmla="*/ 775854 h 490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1201" h="4904509">
                  <a:moveTo>
                    <a:pt x="0" y="775854"/>
                  </a:moveTo>
                  <a:lnTo>
                    <a:pt x="193964" y="1454727"/>
                  </a:lnTo>
                  <a:lnTo>
                    <a:pt x="193964" y="1454727"/>
                  </a:lnTo>
                  <a:lnTo>
                    <a:pt x="872837" y="1330036"/>
                  </a:lnTo>
                  <a:lnTo>
                    <a:pt x="872837" y="1330036"/>
                  </a:lnTo>
                  <a:lnTo>
                    <a:pt x="914400" y="1524000"/>
                  </a:lnTo>
                  <a:lnTo>
                    <a:pt x="914400" y="1524000"/>
                  </a:lnTo>
                  <a:lnTo>
                    <a:pt x="1108364" y="1551709"/>
                  </a:lnTo>
                  <a:lnTo>
                    <a:pt x="1108364" y="1551709"/>
                  </a:lnTo>
                  <a:lnTo>
                    <a:pt x="789709" y="2119745"/>
                  </a:lnTo>
                  <a:lnTo>
                    <a:pt x="789709" y="2119745"/>
                  </a:lnTo>
                  <a:lnTo>
                    <a:pt x="290946" y="2189018"/>
                  </a:lnTo>
                  <a:lnTo>
                    <a:pt x="290946" y="2189018"/>
                  </a:lnTo>
                  <a:cubicBezTo>
                    <a:pt x="307110" y="2426854"/>
                    <a:pt x="371764" y="3165763"/>
                    <a:pt x="387927" y="3616036"/>
                  </a:cubicBezTo>
                  <a:cubicBezTo>
                    <a:pt x="404090" y="4066309"/>
                    <a:pt x="387927" y="4890654"/>
                    <a:pt x="387927" y="4890654"/>
                  </a:cubicBezTo>
                  <a:lnTo>
                    <a:pt x="387927" y="4890654"/>
                  </a:lnTo>
                  <a:lnTo>
                    <a:pt x="983673" y="4904509"/>
                  </a:lnTo>
                  <a:lnTo>
                    <a:pt x="983673" y="4904509"/>
                  </a:lnTo>
                  <a:lnTo>
                    <a:pt x="1039091" y="3796145"/>
                  </a:lnTo>
                  <a:lnTo>
                    <a:pt x="1039091" y="3796145"/>
                  </a:lnTo>
                  <a:lnTo>
                    <a:pt x="1260764" y="3657600"/>
                  </a:lnTo>
                  <a:lnTo>
                    <a:pt x="1260764" y="3657600"/>
                  </a:lnTo>
                  <a:lnTo>
                    <a:pt x="1302327" y="2854036"/>
                  </a:lnTo>
                  <a:lnTo>
                    <a:pt x="1302327" y="2854036"/>
                  </a:lnTo>
                  <a:cubicBezTo>
                    <a:pt x="1270000" y="2851727"/>
                    <a:pt x="1126837" y="2907146"/>
                    <a:pt x="1108364" y="2840182"/>
                  </a:cubicBezTo>
                  <a:cubicBezTo>
                    <a:pt x="1089891" y="2773218"/>
                    <a:pt x="1154546" y="2533072"/>
                    <a:pt x="1191491" y="2452254"/>
                  </a:cubicBezTo>
                  <a:cubicBezTo>
                    <a:pt x="1228436" y="2371436"/>
                    <a:pt x="1309255" y="2422236"/>
                    <a:pt x="1330037" y="2355272"/>
                  </a:cubicBezTo>
                  <a:cubicBezTo>
                    <a:pt x="1350819" y="2288308"/>
                    <a:pt x="1316182" y="2050472"/>
                    <a:pt x="1316182" y="2050472"/>
                  </a:cubicBezTo>
                  <a:lnTo>
                    <a:pt x="1316182" y="2050472"/>
                  </a:lnTo>
                  <a:lnTo>
                    <a:pt x="942109" y="2092036"/>
                  </a:lnTo>
                  <a:lnTo>
                    <a:pt x="942109" y="2092036"/>
                  </a:lnTo>
                  <a:cubicBezTo>
                    <a:pt x="1027545" y="1958109"/>
                    <a:pt x="1330036" y="1510145"/>
                    <a:pt x="1454727" y="1288472"/>
                  </a:cubicBezTo>
                  <a:cubicBezTo>
                    <a:pt x="1579418" y="1066799"/>
                    <a:pt x="1618673" y="925945"/>
                    <a:pt x="1690255" y="762000"/>
                  </a:cubicBezTo>
                  <a:cubicBezTo>
                    <a:pt x="1761837" y="598055"/>
                    <a:pt x="1838036" y="404091"/>
                    <a:pt x="1884218" y="304800"/>
                  </a:cubicBezTo>
                  <a:cubicBezTo>
                    <a:pt x="1930400" y="205509"/>
                    <a:pt x="1953491" y="217054"/>
                    <a:pt x="1967346" y="166254"/>
                  </a:cubicBezTo>
                  <a:cubicBezTo>
                    <a:pt x="1981201" y="115454"/>
                    <a:pt x="1967346" y="0"/>
                    <a:pt x="1967346" y="0"/>
                  </a:cubicBezTo>
                  <a:lnTo>
                    <a:pt x="1967346" y="0"/>
                  </a:lnTo>
                  <a:lnTo>
                    <a:pt x="0" y="775854"/>
                  </a:lnTo>
                  <a:close/>
                </a:path>
              </a:pathLst>
            </a:custGeom>
            <a:solidFill>
              <a:srgbClr val="7030A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7544" y="2527012"/>
              <a:ext cx="165618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        SOTAVIA</a:t>
              </a:r>
              <a:endParaRPr lang="ca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71500" y="2564903"/>
              <a:ext cx="256084" cy="1878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7164288" y="2132856"/>
              <a:ext cx="452185" cy="627727"/>
            </a:xfrm>
            <a:custGeom>
              <a:avLst/>
              <a:gdLst>
                <a:gd name="connsiteX0" fmla="*/ 90054 w 3955472"/>
                <a:gd name="connsiteY0" fmla="*/ 5029200 h 5491018"/>
                <a:gd name="connsiteX1" fmla="*/ 671945 w 3955472"/>
                <a:gd name="connsiteY1" fmla="*/ 3477491 h 5491018"/>
                <a:gd name="connsiteX2" fmla="*/ 1420091 w 3955472"/>
                <a:gd name="connsiteY2" fmla="*/ 2064327 h 5491018"/>
                <a:gd name="connsiteX3" fmla="*/ 1780309 w 3955472"/>
                <a:gd name="connsiteY3" fmla="*/ 1648691 h 5491018"/>
                <a:gd name="connsiteX4" fmla="*/ 2237509 w 3955472"/>
                <a:gd name="connsiteY4" fmla="*/ 1357745 h 5491018"/>
                <a:gd name="connsiteX5" fmla="*/ 2708564 w 3955472"/>
                <a:gd name="connsiteY5" fmla="*/ 1136073 h 5491018"/>
                <a:gd name="connsiteX6" fmla="*/ 2902527 w 3955472"/>
                <a:gd name="connsiteY6" fmla="*/ 803564 h 5491018"/>
                <a:gd name="connsiteX7" fmla="*/ 2916382 w 3955472"/>
                <a:gd name="connsiteY7" fmla="*/ 568036 h 5491018"/>
                <a:gd name="connsiteX8" fmla="*/ 2916382 w 3955472"/>
                <a:gd name="connsiteY8" fmla="*/ 568036 h 5491018"/>
                <a:gd name="connsiteX9" fmla="*/ 3221182 w 3955472"/>
                <a:gd name="connsiteY9" fmla="*/ 0 h 5491018"/>
                <a:gd name="connsiteX10" fmla="*/ 3221182 w 3955472"/>
                <a:gd name="connsiteY10" fmla="*/ 0 h 5491018"/>
                <a:gd name="connsiteX11" fmla="*/ 3844636 w 3955472"/>
                <a:gd name="connsiteY11" fmla="*/ 1219200 h 5491018"/>
                <a:gd name="connsiteX12" fmla="*/ 3886200 w 3955472"/>
                <a:gd name="connsiteY12" fmla="*/ 1717964 h 5491018"/>
                <a:gd name="connsiteX13" fmla="*/ 3747654 w 3955472"/>
                <a:gd name="connsiteY13" fmla="*/ 2050473 h 5491018"/>
                <a:gd name="connsiteX14" fmla="*/ 3609109 w 3955472"/>
                <a:gd name="connsiteY14" fmla="*/ 2521527 h 5491018"/>
                <a:gd name="connsiteX15" fmla="*/ 3401291 w 3955472"/>
                <a:gd name="connsiteY15" fmla="*/ 3574473 h 5491018"/>
                <a:gd name="connsiteX16" fmla="*/ 3290454 w 3955472"/>
                <a:gd name="connsiteY16" fmla="*/ 4461164 h 5491018"/>
                <a:gd name="connsiteX17" fmla="*/ 3193473 w 3955472"/>
                <a:gd name="connsiteY17" fmla="*/ 4862945 h 5491018"/>
                <a:gd name="connsiteX18" fmla="*/ 2999509 w 3955472"/>
                <a:gd name="connsiteY18" fmla="*/ 5153891 h 5491018"/>
                <a:gd name="connsiteX19" fmla="*/ 2653145 w 3955472"/>
                <a:gd name="connsiteY19" fmla="*/ 5375564 h 5491018"/>
                <a:gd name="connsiteX20" fmla="*/ 2195945 w 3955472"/>
                <a:gd name="connsiteY20" fmla="*/ 5417127 h 5491018"/>
                <a:gd name="connsiteX21" fmla="*/ 893618 w 3955472"/>
                <a:gd name="connsiteY21" fmla="*/ 5458691 h 5491018"/>
                <a:gd name="connsiteX22" fmla="*/ 381000 w 3955472"/>
                <a:gd name="connsiteY22" fmla="*/ 5458691 h 5491018"/>
                <a:gd name="connsiteX23" fmla="*/ 131618 w 3955472"/>
                <a:gd name="connsiteY23" fmla="*/ 5264727 h 5491018"/>
                <a:gd name="connsiteX24" fmla="*/ 90054 w 3955472"/>
                <a:gd name="connsiteY24" fmla="*/ 5029200 h 549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55472" h="5491018">
                  <a:moveTo>
                    <a:pt x="90054" y="5029200"/>
                  </a:moveTo>
                  <a:cubicBezTo>
                    <a:pt x="180109" y="4731327"/>
                    <a:pt x="450272" y="3971637"/>
                    <a:pt x="671945" y="3477491"/>
                  </a:cubicBezTo>
                  <a:cubicBezTo>
                    <a:pt x="893618" y="2983346"/>
                    <a:pt x="1235364" y="2369127"/>
                    <a:pt x="1420091" y="2064327"/>
                  </a:cubicBezTo>
                  <a:cubicBezTo>
                    <a:pt x="1604818" y="1759527"/>
                    <a:pt x="1644073" y="1766455"/>
                    <a:pt x="1780309" y="1648691"/>
                  </a:cubicBezTo>
                  <a:cubicBezTo>
                    <a:pt x="1916545" y="1530927"/>
                    <a:pt x="2082800" y="1443181"/>
                    <a:pt x="2237509" y="1357745"/>
                  </a:cubicBezTo>
                  <a:cubicBezTo>
                    <a:pt x="2392218" y="1272309"/>
                    <a:pt x="2597728" y="1228437"/>
                    <a:pt x="2708564" y="1136073"/>
                  </a:cubicBezTo>
                  <a:cubicBezTo>
                    <a:pt x="2819400" y="1043710"/>
                    <a:pt x="2867891" y="898237"/>
                    <a:pt x="2902527" y="803564"/>
                  </a:cubicBezTo>
                  <a:cubicBezTo>
                    <a:pt x="2937163" y="708891"/>
                    <a:pt x="2916382" y="568036"/>
                    <a:pt x="2916382" y="568036"/>
                  </a:cubicBezTo>
                  <a:lnTo>
                    <a:pt x="2916382" y="568036"/>
                  </a:lnTo>
                  <a:lnTo>
                    <a:pt x="3221182" y="0"/>
                  </a:lnTo>
                  <a:lnTo>
                    <a:pt x="3221182" y="0"/>
                  </a:lnTo>
                  <a:cubicBezTo>
                    <a:pt x="3325091" y="203200"/>
                    <a:pt x="3733800" y="932873"/>
                    <a:pt x="3844636" y="1219200"/>
                  </a:cubicBezTo>
                  <a:cubicBezTo>
                    <a:pt x="3955472" y="1505527"/>
                    <a:pt x="3902364" y="1579419"/>
                    <a:pt x="3886200" y="1717964"/>
                  </a:cubicBezTo>
                  <a:cubicBezTo>
                    <a:pt x="3870036" y="1856509"/>
                    <a:pt x="3793836" y="1916546"/>
                    <a:pt x="3747654" y="2050473"/>
                  </a:cubicBezTo>
                  <a:cubicBezTo>
                    <a:pt x="3701472" y="2184400"/>
                    <a:pt x="3666836" y="2267527"/>
                    <a:pt x="3609109" y="2521527"/>
                  </a:cubicBezTo>
                  <a:cubicBezTo>
                    <a:pt x="3551382" y="2775527"/>
                    <a:pt x="3454400" y="3251200"/>
                    <a:pt x="3401291" y="3574473"/>
                  </a:cubicBezTo>
                  <a:cubicBezTo>
                    <a:pt x="3348182" y="3897746"/>
                    <a:pt x="3325090" y="4246419"/>
                    <a:pt x="3290454" y="4461164"/>
                  </a:cubicBezTo>
                  <a:cubicBezTo>
                    <a:pt x="3255818" y="4675909"/>
                    <a:pt x="3241964" y="4747490"/>
                    <a:pt x="3193473" y="4862945"/>
                  </a:cubicBezTo>
                  <a:cubicBezTo>
                    <a:pt x="3144982" y="4978400"/>
                    <a:pt x="3089564" y="5068455"/>
                    <a:pt x="2999509" y="5153891"/>
                  </a:cubicBezTo>
                  <a:cubicBezTo>
                    <a:pt x="2909454" y="5239327"/>
                    <a:pt x="2787072" y="5331691"/>
                    <a:pt x="2653145" y="5375564"/>
                  </a:cubicBezTo>
                  <a:cubicBezTo>
                    <a:pt x="2519218" y="5419437"/>
                    <a:pt x="2489199" y="5403273"/>
                    <a:pt x="2195945" y="5417127"/>
                  </a:cubicBezTo>
                  <a:cubicBezTo>
                    <a:pt x="1902691" y="5430981"/>
                    <a:pt x="1196109" y="5451764"/>
                    <a:pt x="893618" y="5458691"/>
                  </a:cubicBezTo>
                  <a:cubicBezTo>
                    <a:pt x="591127" y="5465618"/>
                    <a:pt x="508000" y="5491018"/>
                    <a:pt x="381000" y="5458691"/>
                  </a:cubicBezTo>
                  <a:cubicBezTo>
                    <a:pt x="254000" y="5426364"/>
                    <a:pt x="175491" y="5343236"/>
                    <a:pt x="131618" y="5264727"/>
                  </a:cubicBezTo>
                  <a:cubicBezTo>
                    <a:pt x="87745" y="5186218"/>
                    <a:pt x="0" y="5327073"/>
                    <a:pt x="90054" y="5029200"/>
                  </a:cubicBezTo>
                  <a:close/>
                </a:path>
              </a:pathLst>
            </a:custGeom>
            <a:solidFill>
              <a:srgbClr val="FFFF0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7544" y="2780928"/>
              <a:ext cx="165618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ca-E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BENZINERA</a:t>
              </a:r>
              <a:endParaRPr lang="ca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71500" y="2818819"/>
              <a:ext cx="256084" cy="1878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1657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8640"/>
            <a:ext cx="5124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8"/>
            <a:ext cx="175475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348880"/>
            <a:ext cx="1476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149080"/>
            <a:ext cx="123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9 Título"/>
          <p:cNvSpPr txBox="1">
            <a:spLocks/>
          </p:cNvSpPr>
          <p:nvPr/>
        </p:nvSpPr>
        <p:spPr>
          <a:xfrm>
            <a:off x="357158" y="5929330"/>
            <a:ext cx="8501122" cy="7254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Modificacions puntuals del Pla General d’urbanisme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Nous usos a la Serra Galliners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    </a:t>
            </a:r>
            <a:r>
              <a:rPr lang="ca-ES" sz="3000" dirty="0" smtClean="0"/>
              <a:t>Modificació Puntual de les Normes Urbanístiques del Pla General d’Ordenació dels articles núm. 143, 185, 262, 266, 268 i 273</a:t>
            </a:r>
          </a:p>
          <a:p>
            <a:pPr>
              <a:buNone/>
            </a:pPr>
            <a:endParaRPr lang="ca-ES" sz="3000" dirty="0" smtClean="0"/>
          </a:p>
          <a:p>
            <a:pPr marL="1079500" indent="-360363">
              <a:buNone/>
            </a:pPr>
            <a:r>
              <a:rPr lang="ca-ES" sz="2800" dirty="0" smtClean="0"/>
              <a:t>Sòl industrial</a:t>
            </a:r>
          </a:p>
          <a:p>
            <a:pPr marL="1079500" indent="-360363">
              <a:buNone/>
            </a:pPr>
            <a:r>
              <a:rPr lang="ca-ES" sz="2800" dirty="0" smtClean="0"/>
              <a:t>Sòl no urbanitzable</a:t>
            </a:r>
            <a:endParaRPr lang="es-ES" sz="2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214810" y="5000636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286116" y="4500570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14810" y="4214818"/>
            <a:ext cx="3797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redueix dimensions naus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72066" y="4786322"/>
            <a:ext cx="3206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introdueix nous usos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1133" r="19487" b="4102"/>
          <a:stretch>
            <a:fillRect/>
          </a:stretch>
        </p:blipFill>
        <p:spPr bwMode="auto">
          <a:xfrm>
            <a:off x="0" y="324569"/>
            <a:ext cx="91440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0"/>
            <a:ext cx="2571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smtClean="0"/>
              <a:t>El Pla General d’Ordenació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0" y="1071546"/>
            <a:ext cx="2571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500" dirty="0" smtClean="0"/>
              <a:t>Sòl no urbanitzable:</a:t>
            </a:r>
            <a:endParaRPr lang="es-ES" sz="2500" dirty="0"/>
          </a:p>
        </p:txBody>
      </p:sp>
      <p:sp>
        <p:nvSpPr>
          <p:cNvPr id="6" name="5 Rectángulo"/>
          <p:cNvSpPr/>
          <p:nvPr/>
        </p:nvSpPr>
        <p:spPr>
          <a:xfrm>
            <a:off x="1214414" y="1928802"/>
            <a:ext cx="15001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500" dirty="0" smtClean="0"/>
              <a:t>Agrícola</a:t>
            </a:r>
          </a:p>
          <a:p>
            <a:r>
              <a:rPr lang="ca-ES" sz="2500" dirty="0" smtClean="0"/>
              <a:t>Forestal</a:t>
            </a:r>
          </a:p>
          <a:p>
            <a:r>
              <a:rPr lang="ca-ES" sz="2500" dirty="0" smtClean="0"/>
              <a:t>Ecològic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a\Desktop\262ab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80004" cy="857256"/>
          </a:xfrm>
          <a:prstGeom prst="rect">
            <a:avLst/>
          </a:prstGeom>
          <a:noFill/>
        </p:spPr>
      </p:pic>
      <p:pic>
        <p:nvPicPr>
          <p:cNvPr id="2051" name="Picture 3" descr="C:\Users\Helena\Desktop\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8305306" cy="2071702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Modificació sòl d’interès agrícola</a:t>
            </a:r>
            <a:endParaRPr lang="es-ES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2" y="1285860"/>
            <a:ext cx="187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Actualment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472" y="3071810"/>
            <a:ext cx="188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Modificació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286116" y="5143512"/>
            <a:ext cx="5572164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85918" y="5357826"/>
            <a:ext cx="707236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785918" y="5643578"/>
            <a:ext cx="785818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lena\Desktop\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8559260" cy="1785950"/>
          </a:xfrm>
          <a:prstGeom prst="rect">
            <a:avLst/>
          </a:prstGeom>
          <a:noFill/>
        </p:spPr>
      </p:pic>
      <p:pic>
        <p:nvPicPr>
          <p:cNvPr id="4099" name="Picture 3" descr="C:\Users\Helena\Desktop\268ab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372" y="1785926"/>
            <a:ext cx="8798628" cy="785818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Modificació sòl d’interès forestal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472" y="1285860"/>
            <a:ext cx="187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Actualment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1472" y="3071810"/>
            <a:ext cx="188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Modificació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857884" y="5000636"/>
            <a:ext cx="2928958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Modificació sòl d’interès ecològic</a:t>
            </a:r>
            <a:endParaRPr lang="es-ES" sz="3600" dirty="0"/>
          </a:p>
        </p:txBody>
      </p:sp>
      <p:pic>
        <p:nvPicPr>
          <p:cNvPr id="3074" name="Picture 2" descr="C:\Users\Helena\Desktop\273ab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8358214" cy="616931"/>
          </a:xfrm>
          <a:prstGeom prst="rect">
            <a:avLst/>
          </a:prstGeom>
          <a:noFill/>
        </p:spPr>
      </p:pic>
      <p:pic>
        <p:nvPicPr>
          <p:cNvPr id="3076" name="Picture 4" descr="C:\Users\Helena\Desktop\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8429652" cy="2084475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1571604" y="4929198"/>
            <a:ext cx="7215238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1472" y="1285860"/>
            <a:ext cx="187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Actualment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1472" y="3071810"/>
            <a:ext cx="188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accent5">
                    <a:lumMod val="75000"/>
                  </a:schemeClr>
                </a:solidFill>
              </a:rPr>
              <a:t>Modificació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571604" y="5214950"/>
            <a:ext cx="7215238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571604" y="5500702"/>
            <a:ext cx="4071966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212</Words>
  <Application>Microsoft Office PowerPoint</Application>
  <PresentationFormat>Presentación en pantalla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Hoja de cálculo de Microsoft Office Excel</vt:lpstr>
      <vt:lpstr>Diapositiva 1</vt:lpstr>
      <vt:lpstr>Diapositiva 2</vt:lpstr>
      <vt:lpstr>Diapositiva 3</vt:lpstr>
      <vt:lpstr>Diapositiva 4</vt:lpstr>
      <vt:lpstr>Nous usos a la Serra Galliners</vt:lpstr>
      <vt:lpstr>Diapositiva 6</vt:lpstr>
      <vt:lpstr>Modificació sòl d’interès agrícola</vt:lpstr>
      <vt:lpstr>Diapositiva 8</vt:lpstr>
      <vt:lpstr>Modificació sòl d’interès ecològic</vt:lpstr>
      <vt:lpstr>Nous usos a la Serra Galliners</vt:lpstr>
      <vt:lpstr>Nous usos a la Serra Galliners</vt:lpstr>
      <vt:lpstr>Diapositiva 12</vt:lpstr>
      <vt:lpstr>Nous usos a la Serra Galliners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Montse Salvadó Sumalla</dc:creator>
  <cp:lastModifiedBy>Helena</cp:lastModifiedBy>
  <cp:revision>56</cp:revision>
  <dcterms:created xsi:type="dcterms:W3CDTF">2013-09-24T15:50:02Z</dcterms:created>
  <dcterms:modified xsi:type="dcterms:W3CDTF">2013-09-25T21:52:10Z</dcterms:modified>
</cp:coreProperties>
</file>